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7" r:id="rId4"/>
    <p:sldId id="258"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153" d="100"/>
          <a:sy n="153" d="100"/>
        </p:scale>
        <p:origin x="5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6/12/2025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6696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6/12/2025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9189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6/12/2025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242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6/12/2025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46898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6/12/2025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54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6/12/2025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15773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6/12/2025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67300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6/12/2025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35980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6/12/2025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1144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6/12/2025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0317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6/12/2025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8291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6/12/2025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60285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0135D4-D3A1-4556-B91B-4A12069D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Factories And Smoke">
            <a:extLst>
              <a:ext uri="{FF2B5EF4-FFF2-40B4-BE49-F238E27FC236}">
                <a16:creationId xmlns:a16="http://schemas.microsoft.com/office/drawing/2014/main" id="{DF4B2873-AF24-C671-E20F-E554D1BF0F2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20" y="0"/>
            <a:ext cx="7529473" cy="4235336"/>
          </a:xfrm>
          <a:prstGeom prst="rect">
            <a:avLst/>
          </a:prstGeom>
        </p:spPr>
      </p:pic>
      <p:sp>
        <p:nvSpPr>
          <p:cNvPr id="11" name="Rectangle 10">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973E19-8453-AD30-8508-05A418749C44}"/>
              </a:ext>
            </a:extLst>
          </p:cNvPr>
          <p:cNvSpPr>
            <a:spLocks noGrp="1"/>
          </p:cNvSpPr>
          <p:nvPr>
            <p:ph type="ctrTitle"/>
          </p:nvPr>
        </p:nvSpPr>
        <p:spPr>
          <a:xfrm>
            <a:off x="7760216" y="320307"/>
            <a:ext cx="4506064" cy="1888742"/>
          </a:xfrm>
        </p:spPr>
        <p:txBody>
          <a:bodyPr>
            <a:normAutofit/>
          </a:bodyPr>
          <a:lstStyle/>
          <a:p>
            <a:r>
              <a:rPr lang="en-US" dirty="0">
                <a:solidFill>
                  <a:srgbClr val="FFFFFF"/>
                </a:solidFill>
              </a:rPr>
              <a:t>What is fiscal sustainability</a:t>
            </a:r>
            <a:endParaRPr lang="en-NZ" dirty="0">
              <a:solidFill>
                <a:srgbClr val="FFFFFF"/>
              </a:solidFill>
            </a:endParaRPr>
          </a:p>
        </p:txBody>
      </p:sp>
      <p:sp>
        <p:nvSpPr>
          <p:cNvPr id="3" name="Subtitle 2">
            <a:extLst>
              <a:ext uri="{FF2B5EF4-FFF2-40B4-BE49-F238E27FC236}">
                <a16:creationId xmlns:a16="http://schemas.microsoft.com/office/drawing/2014/main" id="{34D77512-3AF3-1D14-E633-90C23DF35065}"/>
              </a:ext>
            </a:extLst>
          </p:cNvPr>
          <p:cNvSpPr>
            <a:spLocks noGrp="1"/>
          </p:cNvSpPr>
          <p:nvPr>
            <p:ph type="subTitle" idx="1"/>
          </p:nvPr>
        </p:nvSpPr>
        <p:spPr>
          <a:xfrm>
            <a:off x="8101117" y="2745487"/>
            <a:ext cx="3578265" cy="1730916"/>
          </a:xfrm>
        </p:spPr>
        <p:txBody>
          <a:bodyPr>
            <a:normAutofit fontScale="70000" lnSpcReduction="20000"/>
          </a:bodyPr>
          <a:lstStyle/>
          <a:p>
            <a:pPr marL="342900" indent="-342900">
              <a:buFont typeface="Arial" panose="020B0604020202020204" pitchFamily="34" charset="0"/>
              <a:buChar char="•"/>
            </a:pPr>
            <a:r>
              <a:rPr lang="en-US" dirty="0">
                <a:solidFill>
                  <a:srgbClr val="FFC000"/>
                </a:solidFill>
              </a:rPr>
              <a:t>Can we service our debt?</a:t>
            </a:r>
          </a:p>
          <a:p>
            <a:pPr marL="342900" indent="-342900">
              <a:buFont typeface="Arial" panose="020B0604020202020204" pitchFamily="34" charset="0"/>
              <a:buChar char="•"/>
            </a:pPr>
            <a:r>
              <a:rPr lang="en-US" dirty="0">
                <a:solidFill>
                  <a:srgbClr val="FFC000"/>
                </a:solidFill>
              </a:rPr>
              <a:t>How efficiently do we DEAL WITH a shock?</a:t>
            </a:r>
          </a:p>
          <a:p>
            <a:pPr marL="342900" indent="-342900">
              <a:buFont typeface="Arial" panose="020B0604020202020204" pitchFamily="34" charset="0"/>
              <a:buChar char="•"/>
            </a:pPr>
            <a:r>
              <a:rPr lang="en-US" dirty="0">
                <a:solidFill>
                  <a:srgbClr val="FFC000"/>
                </a:solidFill>
              </a:rPr>
              <a:t>How fair is the burden shared over time?</a:t>
            </a:r>
          </a:p>
          <a:p>
            <a:pPr marL="342900" indent="-342900">
              <a:buFont typeface="Arial" panose="020B0604020202020204" pitchFamily="34" charset="0"/>
              <a:buChar char="•"/>
            </a:pPr>
            <a:endParaRPr lang="en-NZ" dirty="0">
              <a:solidFill>
                <a:srgbClr val="FFC000"/>
              </a:solidFill>
            </a:endParaRPr>
          </a:p>
        </p:txBody>
      </p:sp>
    </p:spTree>
    <p:extLst>
      <p:ext uri="{BB962C8B-B14F-4D97-AF65-F5344CB8AC3E}">
        <p14:creationId xmlns:p14="http://schemas.microsoft.com/office/powerpoint/2010/main" val="25219851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3044A-4C10-0A77-543D-2CE3EA94D8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938F56-37E9-19E0-D61A-654233CD283F}"/>
              </a:ext>
            </a:extLst>
          </p:cNvPr>
          <p:cNvSpPr>
            <a:spLocks noGrp="1"/>
          </p:cNvSpPr>
          <p:nvPr>
            <p:ph type="title"/>
          </p:nvPr>
        </p:nvSpPr>
        <p:spPr/>
        <p:txBody>
          <a:bodyPr>
            <a:normAutofit/>
          </a:bodyPr>
          <a:lstStyle/>
          <a:p>
            <a:r>
              <a:rPr lang="en-US" dirty="0"/>
              <a:t>Why are we doing this?</a:t>
            </a:r>
            <a:endParaRPr lang="en-NZ" dirty="0"/>
          </a:p>
        </p:txBody>
      </p:sp>
      <p:sp>
        <p:nvSpPr>
          <p:cNvPr id="3" name="TextBox 2">
            <a:extLst>
              <a:ext uri="{FF2B5EF4-FFF2-40B4-BE49-F238E27FC236}">
                <a16:creationId xmlns:a16="http://schemas.microsoft.com/office/drawing/2014/main" id="{FC6A485B-0575-A570-BF44-B9819C31452B}"/>
              </a:ext>
            </a:extLst>
          </p:cNvPr>
          <p:cNvSpPr txBox="1"/>
          <p:nvPr/>
        </p:nvSpPr>
        <p:spPr>
          <a:xfrm>
            <a:off x="660993" y="2197238"/>
            <a:ext cx="10033696" cy="646331"/>
          </a:xfrm>
          <a:prstGeom prst="rect">
            <a:avLst/>
          </a:prstGeom>
          <a:noFill/>
        </p:spPr>
        <p:txBody>
          <a:bodyPr wrap="square" rtlCol="0">
            <a:spAutoFit/>
          </a:bodyPr>
          <a:lstStyle/>
          <a:p>
            <a:r>
              <a:rPr lang="en-US" dirty="0"/>
              <a:t>Both e61 and McKinnon have seen the importance of </a:t>
            </a:r>
            <a:r>
              <a:rPr lang="en-US" b="1" dirty="0"/>
              <a:t>fiscal sustainability</a:t>
            </a:r>
            <a:r>
              <a:rPr lang="en-US" dirty="0"/>
              <a:t> as both an economic issue and as a touch point for public debate. </a:t>
            </a:r>
            <a:endParaRPr lang="en-NZ" dirty="0"/>
          </a:p>
        </p:txBody>
      </p:sp>
      <p:sp>
        <p:nvSpPr>
          <p:cNvPr id="8" name="TextBox 7">
            <a:extLst>
              <a:ext uri="{FF2B5EF4-FFF2-40B4-BE49-F238E27FC236}">
                <a16:creationId xmlns:a16="http://schemas.microsoft.com/office/drawing/2014/main" id="{438149D9-F375-6E96-36CB-DE6A4373AB92}"/>
              </a:ext>
            </a:extLst>
          </p:cNvPr>
          <p:cNvSpPr txBox="1"/>
          <p:nvPr/>
        </p:nvSpPr>
        <p:spPr>
          <a:xfrm>
            <a:off x="660993" y="3105834"/>
            <a:ext cx="10033696" cy="646331"/>
          </a:xfrm>
          <a:prstGeom prst="rect">
            <a:avLst/>
          </a:prstGeom>
          <a:noFill/>
        </p:spPr>
        <p:txBody>
          <a:bodyPr wrap="square" rtlCol="0">
            <a:spAutoFit/>
          </a:bodyPr>
          <a:lstStyle/>
          <a:p>
            <a:r>
              <a:rPr lang="en-US" dirty="0"/>
              <a:t>However, the debate is muddy – unclear definitions of what fiscal sustainability is, why it matters, and what should be done.</a:t>
            </a:r>
            <a:endParaRPr lang="en-NZ" dirty="0"/>
          </a:p>
        </p:txBody>
      </p:sp>
      <p:sp>
        <p:nvSpPr>
          <p:cNvPr id="9" name="TextBox 8">
            <a:extLst>
              <a:ext uri="{FF2B5EF4-FFF2-40B4-BE49-F238E27FC236}">
                <a16:creationId xmlns:a16="http://schemas.microsoft.com/office/drawing/2014/main" id="{072DAEE3-8D5D-3C49-17A4-0746EDB3D9CC}"/>
              </a:ext>
            </a:extLst>
          </p:cNvPr>
          <p:cNvSpPr txBox="1"/>
          <p:nvPr/>
        </p:nvSpPr>
        <p:spPr>
          <a:xfrm>
            <a:off x="640079" y="4065954"/>
            <a:ext cx="10033696" cy="923330"/>
          </a:xfrm>
          <a:prstGeom prst="rect">
            <a:avLst/>
          </a:prstGeom>
          <a:noFill/>
        </p:spPr>
        <p:txBody>
          <a:bodyPr wrap="square" rtlCol="0">
            <a:spAutoFit/>
          </a:bodyPr>
          <a:lstStyle/>
          <a:p>
            <a:r>
              <a:rPr lang="en-US" dirty="0"/>
              <a:t>McKinnon intends to do its own advocacy work on the issue after building knowledge and capability. E61 work is intended to help with problem definition, and provide an introduction to related concepts.</a:t>
            </a:r>
            <a:endParaRPr lang="en-NZ" dirty="0"/>
          </a:p>
        </p:txBody>
      </p:sp>
    </p:spTree>
    <p:extLst>
      <p:ext uri="{BB962C8B-B14F-4D97-AF65-F5344CB8AC3E}">
        <p14:creationId xmlns:p14="http://schemas.microsoft.com/office/powerpoint/2010/main" val="136117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12395-6B07-E4ED-3E76-06FA5B165B23}"/>
              </a:ext>
            </a:extLst>
          </p:cNvPr>
          <p:cNvSpPr>
            <a:spLocks noGrp="1"/>
          </p:cNvSpPr>
          <p:nvPr>
            <p:ph type="title"/>
          </p:nvPr>
        </p:nvSpPr>
        <p:spPr>
          <a:xfrm>
            <a:off x="615140" y="1172096"/>
            <a:ext cx="10890929" cy="1097280"/>
          </a:xfrm>
        </p:spPr>
        <p:txBody>
          <a:bodyPr/>
          <a:lstStyle/>
          <a:p>
            <a:r>
              <a:rPr lang="en-US" dirty="0"/>
              <a:t>Really bad scenarios</a:t>
            </a:r>
            <a:endParaRPr lang="en-NZ" dirty="0"/>
          </a:p>
        </p:txBody>
      </p:sp>
      <p:pic>
        <p:nvPicPr>
          <p:cNvPr id="5" name="Picture 4" descr="A graph with numbers and lines&#10;&#10;AI-generated content may be incorrect.">
            <a:extLst>
              <a:ext uri="{FF2B5EF4-FFF2-40B4-BE49-F238E27FC236}">
                <a16:creationId xmlns:a16="http://schemas.microsoft.com/office/drawing/2014/main" id="{1F7BFE10-4F25-5690-AFA1-0D7356814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46" y="2014797"/>
            <a:ext cx="5067300" cy="4743450"/>
          </a:xfrm>
          <a:prstGeom prst="rect">
            <a:avLst/>
          </a:prstGeom>
        </p:spPr>
      </p:pic>
      <p:sp>
        <p:nvSpPr>
          <p:cNvPr id="6" name="TextBox 5">
            <a:extLst>
              <a:ext uri="{FF2B5EF4-FFF2-40B4-BE49-F238E27FC236}">
                <a16:creationId xmlns:a16="http://schemas.microsoft.com/office/drawing/2014/main" id="{D97ADAAB-1843-F8E1-45A0-0AA6AB7CD9C4}"/>
              </a:ext>
            </a:extLst>
          </p:cNvPr>
          <p:cNvSpPr txBox="1"/>
          <p:nvPr/>
        </p:nvSpPr>
        <p:spPr>
          <a:xfrm>
            <a:off x="6621082" y="477982"/>
            <a:ext cx="4788490" cy="923330"/>
          </a:xfrm>
          <a:prstGeom prst="rect">
            <a:avLst/>
          </a:prstGeom>
          <a:noFill/>
        </p:spPr>
        <p:txBody>
          <a:bodyPr wrap="none" rtlCol="0">
            <a:spAutoFit/>
          </a:bodyPr>
          <a:lstStyle/>
          <a:p>
            <a:pPr marL="285750" indent="-285750">
              <a:buFont typeface="Arial" panose="020B0604020202020204" pitchFamily="34" charset="0"/>
              <a:buChar char="•"/>
            </a:pPr>
            <a:r>
              <a:rPr lang="en-US" dirty="0"/>
              <a:t>Gross debt at these levels still manageable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governments will have to respond</a:t>
            </a:r>
            <a:endParaRPr lang="en-NZ" dirty="0"/>
          </a:p>
        </p:txBody>
      </p:sp>
      <p:sp>
        <p:nvSpPr>
          <p:cNvPr id="7" name="TextBox 6">
            <a:extLst>
              <a:ext uri="{FF2B5EF4-FFF2-40B4-BE49-F238E27FC236}">
                <a16:creationId xmlns:a16="http://schemas.microsoft.com/office/drawing/2014/main" id="{6469585A-DC90-F531-36C1-22F8B09052F7}"/>
              </a:ext>
            </a:extLst>
          </p:cNvPr>
          <p:cNvSpPr txBox="1"/>
          <p:nvPr/>
        </p:nvSpPr>
        <p:spPr>
          <a:xfrm>
            <a:off x="6729501" y="1720736"/>
            <a:ext cx="4759395" cy="1200329"/>
          </a:xfrm>
          <a:prstGeom prst="rect">
            <a:avLst/>
          </a:prstGeom>
          <a:noFill/>
        </p:spPr>
        <p:txBody>
          <a:bodyPr wrap="square" rtlCol="0">
            <a:spAutoFit/>
          </a:bodyPr>
          <a:lstStyle/>
          <a:p>
            <a:r>
              <a:rPr lang="en-US" b="1" dirty="0"/>
              <a:t>Marginal value of public funds</a:t>
            </a:r>
          </a:p>
          <a:p>
            <a:pPr marL="285750" indent="-285750">
              <a:buFont typeface="Arial" panose="020B0604020202020204" pitchFamily="34" charset="0"/>
              <a:buChar char="•"/>
            </a:pPr>
            <a:r>
              <a:rPr lang="en-US" dirty="0"/>
              <a:t>Is our spending going to where it is most valuable?</a:t>
            </a:r>
          </a:p>
          <a:p>
            <a:pPr marL="285750" indent="-285750">
              <a:buFont typeface="Arial" panose="020B0604020202020204" pitchFamily="34" charset="0"/>
              <a:buChar char="•"/>
            </a:pPr>
            <a:r>
              <a:rPr lang="en-US" dirty="0"/>
              <a:t>Do we raise revenue efficiently?</a:t>
            </a:r>
            <a:endParaRPr lang="en-NZ" dirty="0"/>
          </a:p>
        </p:txBody>
      </p:sp>
      <p:sp>
        <p:nvSpPr>
          <p:cNvPr id="8" name="TextBox 7">
            <a:extLst>
              <a:ext uri="{FF2B5EF4-FFF2-40B4-BE49-F238E27FC236}">
                <a16:creationId xmlns:a16="http://schemas.microsoft.com/office/drawing/2014/main" id="{B931C4BD-F2D6-E00E-C32D-5B8754B14C65}"/>
              </a:ext>
            </a:extLst>
          </p:cNvPr>
          <p:cNvSpPr txBox="1"/>
          <p:nvPr/>
        </p:nvSpPr>
        <p:spPr>
          <a:xfrm>
            <a:off x="6729502" y="6270475"/>
            <a:ext cx="2779928" cy="369332"/>
          </a:xfrm>
          <a:prstGeom prst="rect">
            <a:avLst/>
          </a:prstGeom>
          <a:noFill/>
        </p:spPr>
        <p:txBody>
          <a:bodyPr wrap="none" rtlCol="0">
            <a:spAutoFit/>
          </a:bodyPr>
          <a:lstStyle/>
          <a:p>
            <a:r>
              <a:rPr lang="en-US" dirty="0"/>
              <a:t>Our solution – </a:t>
            </a:r>
            <a:r>
              <a:rPr lang="en-US" b="1" dirty="0">
                <a:solidFill>
                  <a:schemeClr val="accent4"/>
                </a:solidFill>
              </a:rPr>
              <a:t>tax reform</a:t>
            </a:r>
            <a:r>
              <a:rPr lang="en-US" dirty="0"/>
              <a:t>.</a:t>
            </a:r>
            <a:endParaRPr lang="en-NZ" dirty="0"/>
          </a:p>
        </p:txBody>
      </p:sp>
      <p:sp>
        <p:nvSpPr>
          <p:cNvPr id="3" name="TextBox 2">
            <a:extLst>
              <a:ext uri="{FF2B5EF4-FFF2-40B4-BE49-F238E27FC236}">
                <a16:creationId xmlns:a16="http://schemas.microsoft.com/office/drawing/2014/main" id="{55F8750F-DAED-522C-9926-D9C8774BDC5F}"/>
              </a:ext>
            </a:extLst>
          </p:cNvPr>
          <p:cNvSpPr txBox="1"/>
          <p:nvPr/>
        </p:nvSpPr>
        <p:spPr>
          <a:xfrm>
            <a:off x="6661157" y="3135781"/>
            <a:ext cx="4708340" cy="369332"/>
          </a:xfrm>
          <a:prstGeom prst="rect">
            <a:avLst/>
          </a:prstGeom>
          <a:noFill/>
        </p:spPr>
        <p:txBody>
          <a:bodyPr wrap="none" rtlCol="0">
            <a:spAutoFit/>
          </a:bodyPr>
          <a:lstStyle/>
          <a:p>
            <a:r>
              <a:rPr lang="en-US" dirty="0"/>
              <a:t>Fiscal sustainability is </a:t>
            </a:r>
            <a:r>
              <a:rPr lang="en-US" b="1" dirty="0"/>
              <a:t>not</a:t>
            </a:r>
            <a:r>
              <a:rPr lang="en-US" dirty="0"/>
              <a:t> about debt spirals.</a:t>
            </a:r>
            <a:endParaRPr lang="en-NZ" dirty="0"/>
          </a:p>
        </p:txBody>
      </p:sp>
      <p:sp>
        <p:nvSpPr>
          <p:cNvPr id="4" name="TextBox 3">
            <a:extLst>
              <a:ext uri="{FF2B5EF4-FFF2-40B4-BE49-F238E27FC236}">
                <a16:creationId xmlns:a16="http://schemas.microsoft.com/office/drawing/2014/main" id="{1D5DBF14-D2C2-345A-E61E-66619A59F705}"/>
              </a:ext>
            </a:extLst>
          </p:cNvPr>
          <p:cNvSpPr txBox="1"/>
          <p:nvPr/>
        </p:nvSpPr>
        <p:spPr>
          <a:xfrm>
            <a:off x="6729501" y="3733632"/>
            <a:ext cx="4571651" cy="2308324"/>
          </a:xfrm>
          <a:prstGeom prst="rect">
            <a:avLst/>
          </a:prstGeom>
          <a:noFill/>
        </p:spPr>
        <p:txBody>
          <a:bodyPr wrap="square" rtlCol="0">
            <a:spAutoFit/>
          </a:bodyPr>
          <a:lstStyle/>
          <a:p>
            <a:r>
              <a:rPr lang="en-US" dirty="0"/>
              <a:t>It is about a tax system and fiscal habits that are designed for a higher growth Australia.</a:t>
            </a:r>
          </a:p>
          <a:p>
            <a:pPr marL="285750" indent="-285750">
              <a:buFont typeface="Arial" panose="020B0604020202020204" pitchFamily="34" charset="0"/>
              <a:buChar char="•"/>
            </a:pPr>
            <a:r>
              <a:rPr lang="en-US" dirty="0"/>
              <a:t>Faced with a shock, the default is to use inefficient transfers (energy subsides) or taxes (bracket creep).</a:t>
            </a:r>
          </a:p>
          <a:p>
            <a:pPr marL="285750" indent="-285750">
              <a:buFont typeface="Arial" panose="020B0604020202020204" pitchFamily="34" charset="0"/>
              <a:buChar char="•"/>
            </a:pPr>
            <a:r>
              <a:rPr lang="en-NZ" dirty="0"/>
              <a:t>Slower growth should mean fewer transfers from young to old – not more.</a:t>
            </a:r>
          </a:p>
        </p:txBody>
      </p:sp>
    </p:spTree>
    <p:extLst>
      <p:ext uri="{BB962C8B-B14F-4D97-AF65-F5344CB8AC3E}">
        <p14:creationId xmlns:p14="http://schemas.microsoft.com/office/powerpoint/2010/main" val="484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4768-935E-C770-2FF2-F226389BC86F}"/>
              </a:ext>
            </a:extLst>
          </p:cNvPr>
          <p:cNvSpPr>
            <a:spLocks noGrp="1"/>
          </p:cNvSpPr>
          <p:nvPr>
            <p:ph type="title"/>
          </p:nvPr>
        </p:nvSpPr>
        <p:spPr/>
        <p:txBody>
          <a:bodyPr/>
          <a:lstStyle/>
          <a:p>
            <a:r>
              <a:rPr lang="en-US" dirty="0"/>
              <a:t>Why make everything about tax?</a:t>
            </a:r>
            <a:endParaRPr lang="en-NZ" dirty="0"/>
          </a:p>
        </p:txBody>
      </p:sp>
      <p:sp>
        <p:nvSpPr>
          <p:cNvPr id="4" name="TextBox 3">
            <a:extLst>
              <a:ext uri="{FF2B5EF4-FFF2-40B4-BE49-F238E27FC236}">
                <a16:creationId xmlns:a16="http://schemas.microsoft.com/office/drawing/2014/main" id="{28CC5A64-09CB-1C9E-0EE5-40AF37428960}"/>
              </a:ext>
            </a:extLst>
          </p:cNvPr>
          <p:cNvSpPr txBox="1"/>
          <p:nvPr/>
        </p:nvSpPr>
        <p:spPr>
          <a:xfrm>
            <a:off x="660992" y="2385753"/>
            <a:ext cx="3148619" cy="369332"/>
          </a:xfrm>
          <a:prstGeom prst="rect">
            <a:avLst/>
          </a:prstGeom>
          <a:noFill/>
        </p:spPr>
        <p:txBody>
          <a:bodyPr wrap="none" rtlCol="0">
            <a:spAutoFit/>
          </a:bodyPr>
          <a:lstStyle/>
          <a:p>
            <a:r>
              <a:rPr lang="en-US" dirty="0"/>
              <a:t>A lot of the risk is on revenue</a:t>
            </a:r>
            <a:endParaRPr lang="en-NZ" dirty="0"/>
          </a:p>
        </p:txBody>
      </p:sp>
      <p:sp>
        <p:nvSpPr>
          <p:cNvPr id="5" name="TextBox 4">
            <a:extLst>
              <a:ext uri="{FF2B5EF4-FFF2-40B4-BE49-F238E27FC236}">
                <a16:creationId xmlns:a16="http://schemas.microsoft.com/office/drawing/2014/main" id="{AF845EBF-3021-B76D-362A-EDE79EAA8074}"/>
              </a:ext>
            </a:extLst>
          </p:cNvPr>
          <p:cNvSpPr txBox="1"/>
          <p:nvPr/>
        </p:nvSpPr>
        <p:spPr>
          <a:xfrm>
            <a:off x="4336088" y="2377441"/>
            <a:ext cx="3597460" cy="369332"/>
          </a:xfrm>
          <a:prstGeom prst="rect">
            <a:avLst/>
          </a:prstGeom>
          <a:noFill/>
        </p:spPr>
        <p:txBody>
          <a:bodyPr wrap="none" rtlCol="0">
            <a:spAutoFit/>
          </a:bodyPr>
          <a:lstStyle/>
          <a:p>
            <a:r>
              <a:rPr lang="en-US" dirty="0"/>
              <a:t>There are a lot of gaps in the base</a:t>
            </a:r>
            <a:endParaRPr lang="en-NZ" dirty="0"/>
          </a:p>
        </p:txBody>
      </p:sp>
      <p:sp>
        <p:nvSpPr>
          <p:cNvPr id="6" name="TextBox 5">
            <a:extLst>
              <a:ext uri="{FF2B5EF4-FFF2-40B4-BE49-F238E27FC236}">
                <a16:creationId xmlns:a16="http://schemas.microsoft.com/office/drawing/2014/main" id="{903AF0D9-3F67-4C99-15F7-762A75AD1C6E}"/>
              </a:ext>
            </a:extLst>
          </p:cNvPr>
          <p:cNvSpPr txBox="1"/>
          <p:nvPr/>
        </p:nvSpPr>
        <p:spPr>
          <a:xfrm>
            <a:off x="8586052" y="2385753"/>
            <a:ext cx="2635658" cy="369332"/>
          </a:xfrm>
          <a:prstGeom prst="rect">
            <a:avLst/>
          </a:prstGeom>
          <a:noFill/>
        </p:spPr>
        <p:txBody>
          <a:bodyPr wrap="none" rtlCol="0">
            <a:spAutoFit/>
          </a:bodyPr>
          <a:lstStyle/>
          <a:p>
            <a:r>
              <a:rPr lang="en-US" dirty="0"/>
              <a:t>Tax policy gradually rots</a:t>
            </a:r>
            <a:endParaRPr lang="en-NZ" dirty="0"/>
          </a:p>
        </p:txBody>
      </p:sp>
      <p:pic>
        <p:nvPicPr>
          <p:cNvPr id="10" name="Picture 9" descr="A graph with numbers and lines&#10;&#10;AI-generated content may be incorrect.">
            <a:extLst>
              <a:ext uri="{FF2B5EF4-FFF2-40B4-BE49-F238E27FC236}">
                <a16:creationId xmlns:a16="http://schemas.microsoft.com/office/drawing/2014/main" id="{7B04FF2F-9A4A-442A-793A-0832B985A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117" y="3038648"/>
            <a:ext cx="3250697" cy="3055166"/>
          </a:xfrm>
          <a:prstGeom prst="rect">
            <a:avLst/>
          </a:prstGeom>
        </p:spPr>
      </p:pic>
      <p:pic>
        <p:nvPicPr>
          <p:cNvPr id="16" name="Picture 15" descr="A graph of tax rate&#10;&#10;AI-generated content may be incorrect.">
            <a:extLst>
              <a:ext uri="{FF2B5EF4-FFF2-40B4-BE49-F238E27FC236}">
                <a16:creationId xmlns:a16="http://schemas.microsoft.com/office/drawing/2014/main" id="{E4D6BE02-35D9-E2FB-5CBB-67DF0BFBA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68" y="2910840"/>
            <a:ext cx="3171149" cy="2956560"/>
          </a:xfrm>
          <a:prstGeom prst="rect">
            <a:avLst/>
          </a:prstGeom>
        </p:spPr>
      </p:pic>
      <p:pic>
        <p:nvPicPr>
          <p:cNvPr id="22" name="Picture 21" descr="A graph of a graph showing the difference between a number of individuals&#10;&#10;AI-generated content may be incorrect.">
            <a:extLst>
              <a:ext uri="{FF2B5EF4-FFF2-40B4-BE49-F238E27FC236}">
                <a16:creationId xmlns:a16="http://schemas.microsoft.com/office/drawing/2014/main" id="{19E036FB-B617-046A-5CB1-174F12055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9565" y="2910840"/>
            <a:ext cx="3157318" cy="2777490"/>
          </a:xfrm>
          <a:prstGeom prst="rect">
            <a:avLst/>
          </a:prstGeom>
        </p:spPr>
      </p:pic>
    </p:spTree>
    <p:extLst>
      <p:ext uri="{BB962C8B-B14F-4D97-AF65-F5344CB8AC3E}">
        <p14:creationId xmlns:p14="http://schemas.microsoft.com/office/powerpoint/2010/main" val="109234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74D7-A45E-2C2A-9E6F-B485D7A78AE7}"/>
              </a:ext>
            </a:extLst>
          </p:cNvPr>
          <p:cNvSpPr>
            <a:spLocks noGrp="1"/>
          </p:cNvSpPr>
          <p:nvPr>
            <p:ph type="title"/>
          </p:nvPr>
        </p:nvSpPr>
        <p:spPr/>
        <p:txBody>
          <a:bodyPr/>
          <a:lstStyle/>
          <a:p>
            <a:r>
              <a:rPr lang="en-US" dirty="0"/>
              <a:t>Some non-tax content was allowed</a:t>
            </a:r>
            <a:endParaRPr lang="en-NZ" dirty="0"/>
          </a:p>
        </p:txBody>
      </p:sp>
      <p:sp>
        <p:nvSpPr>
          <p:cNvPr id="4" name="TextBox 3">
            <a:extLst>
              <a:ext uri="{FF2B5EF4-FFF2-40B4-BE49-F238E27FC236}">
                <a16:creationId xmlns:a16="http://schemas.microsoft.com/office/drawing/2014/main" id="{3CB52F2E-444A-661C-31F7-C1DE83089F3B}"/>
              </a:ext>
            </a:extLst>
          </p:cNvPr>
          <p:cNvSpPr txBox="1"/>
          <p:nvPr/>
        </p:nvSpPr>
        <p:spPr>
          <a:xfrm>
            <a:off x="957831" y="2143930"/>
            <a:ext cx="2591050" cy="646331"/>
          </a:xfrm>
          <a:prstGeom prst="rect">
            <a:avLst/>
          </a:prstGeom>
          <a:noFill/>
        </p:spPr>
        <p:txBody>
          <a:bodyPr wrap="square" rtlCol="0">
            <a:spAutoFit/>
          </a:bodyPr>
          <a:lstStyle/>
          <a:p>
            <a:r>
              <a:rPr lang="en-US" b="1" dirty="0">
                <a:solidFill>
                  <a:schemeClr val="accent5"/>
                </a:solidFill>
              </a:rPr>
              <a:t>States and consolidated Budgets</a:t>
            </a:r>
            <a:endParaRPr lang="en-NZ" b="1" dirty="0">
              <a:solidFill>
                <a:schemeClr val="accent5"/>
              </a:solidFill>
            </a:endParaRPr>
          </a:p>
        </p:txBody>
      </p:sp>
      <p:sp>
        <p:nvSpPr>
          <p:cNvPr id="5" name="TextBox 4">
            <a:extLst>
              <a:ext uri="{FF2B5EF4-FFF2-40B4-BE49-F238E27FC236}">
                <a16:creationId xmlns:a16="http://schemas.microsoft.com/office/drawing/2014/main" id="{1A6E03B9-98B0-264C-1366-9E7C44355E1B}"/>
              </a:ext>
            </a:extLst>
          </p:cNvPr>
          <p:cNvSpPr txBox="1"/>
          <p:nvPr/>
        </p:nvSpPr>
        <p:spPr>
          <a:xfrm>
            <a:off x="551541" y="6193968"/>
            <a:ext cx="3921266" cy="369332"/>
          </a:xfrm>
          <a:prstGeom prst="rect">
            <a:avLst/>
          </a:prstGeom>
          <a:noFill/>
        </p:spPr>
        <p:txBody>
          <a:bodyPr wrap="none" rtlCol="0">
            <a:spAutoFit/>
          </a:bodyPr>
          <a:lstStyle/>
          <a:p>
            <a:r>
              <a:rPr lang="en-US" dirty="0"/>
              <a:t>All of this still speaks to … tax reform</a:t>
            </a:r>
            <a:endParaRPr lang="en-NZ" dirty="0"/>
          </a:p>
        </p:txBody>
      </p:sp>
      <p:sp>
        <p:nvSpPr>
          <p:cNvPr id="6" name="TextBox 5">
            <a:extLst>
              <a:ext uri="{FF2B5EF4-FFF2-40B4-BE49-F238E27FC236}">
                <a16:creationId xmlns:a16="http://schemas.microsoft.com/office/drawing/2014/main" id="{BA394B91-1FD2-6364-F16A-D02FB5093A89}"/>
              </a:ext>
            </a:extLst>
          </p:cNvPr>
          <p:cNvSpPr txBox="1"/>
          <p:nvPr/>
        </p:nvSpPr>
        <p:spPr>
          <a:xfrm>
            <a:off x="4948974" y="2309445"/>
            <a:ext cx="1619354" cy="369332"/>
          </a:xfrm>
          <a:prstGeom prst="rect">
            <a:avLst/>
          </a:prstGeom>
          <a:noFill/>
        </p:spPr>
        <p:txBody>
          <a:bodyPr wrap="none" rtlCol="0">
            <a:spAutoFit/>
          </a:bodyPr>
          <a:lstStyle/>
          <a:p>
            <a:r>
              <a:rPr lang="en-US" b="1" dirty="0">
                <a:solidFill>
                  <a:schemeClr val="accent1"/>
                </a:solidFill>
              </a:rPr>
              <a:t>Being Sweden</a:t>
            </a:r>
            <a:endParaRPr lang="en-NZ" b="1" dirty="0">
              <a:solidFill>
                <a:schemeClr val="accent1"/>
              </a:solidFill>
            </a:endParaRPr>
          </a:p>
        </p:txBody>
      </p:sp>
      <p:sp>
        <p:nvSpPr>
          <p:cNvPr id="7" name="TextBox 6">
            <a:extLst>
              <a:ext uri="{FF2B5EF4-FFF2-40B4-BE49-F238E27FC236}">
                <a16:creationId xmlns:a16="http://schemas.microsoft.com/office/drawing/2014/main" id="{5DB6DC31-53FD-47EF-4B47-3FF56694612B}"/>
              </a:ext>
            </a:extLst>
          </p:cNvPr>
          <p:cNvSpPr txBox="1"/>
          <p:nvPr/>
        </p:nvSpPr>
        <p:spPr>
          <a:xfrm>
            <a:off x="8517905" y="2246009"/>
            <a:ext cx="2573140" cy="369332"/>
          </a:xfrm>
          <a:prstGeom prst="rect">
            <a:avLst/>
          </a:prstGeom>
          <a:noFill/>
        </p:spPr>
        <p:txBody>
          <a:bodyPr wrap="none" rtlCol="0">
            <a:spAutoFit/>
          </a:bodyPr>
          <a:lstStyle/>
          <a:p>
            <a:r>
              <a:rPr lang="en-US" b="1" dirty="0">
                <a:solidFill>
                  <a:schemeClr val="accent6"/>
                </a:solidFill>
              </a:rPr>
              <a:t>Intergenerational equity</a:t>
            </a:r>
            <a:endParaRPr lang="en-NZ" b="1" dirty="0">
              <a:solidFill>
                <a:schemeClr val="accent6"/>
              </a:solidFill>
            </a:endParaRPr>
          </a:p>
        </p:txBody>
      </p:sp>
      <p:pic>
        <p:nvPicPr>
          <p:cNvPr id="10" name="Picture 9">
            <a:extLst>
              <a:ext uri="{FF2B5EF4-FFF2-40B4-BE49-F238E27FC236}">
                <a16:creationId xmlns:a16="http://schemas.microsoft.com/office/drawing/2014/main" id="{7DE7D3C5-54C6-553C-00B3-783D8B14DA6E}"/>
              </a:ext>
            </a:extLst>
          </p:cNvPr>
          <p:cNvPicPr>
            <a:picLocks noChangeAspect="1"/>
          </p:cNvPicPr>
          <p:nvPr/>
        </p:nvPicPr>
        <p:blipFill>
          <a:blip r:embed="rId2"/>
          <a:stretch>
            <a:fillRect/>
          </a:stretch>
        </p:blipFill>
        <p:spPr>
          <a:xfrm>
            <a:off x="8060017" y="2852252"/>
            <a:ext cx="3404958" cy="3341716"/>
          </a:xfrm>
          <a:prstGeom prst="rect">
            <a:avLst/>
          </a:prstGeom>
        </p:spPr>
      </p:pic>
      <p:pic>
        <p:nvPicPr>
          <p:cNvPr id="12" name="Picture 11">
            <a:extLst>
              <a:ext uri="{FF2B5EF4-FFF2-40B4-BE49-F238E27FC236}">
                <a16:creationId xmlns:a16="http://schemas.microsoft.com/office/drawing/2014/main" id="{02FA6EEA-B817-2E28-4B34-D9501D9E1994}"/>
              </a:ext>
            </a:extLst>
          </p:cNvPr>
          <p:cNvPicPr>
            <a:picLocks noChangeAspect="1"/>
          </p:cNvPicPr>
          <p:nvPr/>
        </p:nvPicPr>
        <p:blipFill>
          <a:blip r:embed="rId3"/>
          <a:stretch>
            <a:fillRect/>
          </a:stretch>
        </p:blipFill>
        <p:spPr>
          <a:xfrm>
            <a:off x="640079" y="2888673"/>
            <a:ext cx="2983789" cy="2832936"/>
          </a:xfrm>
          <a:prstGeom prst="rect">
            <a:avLst/>
          </a:prstGeom>
        </p:spPr>
      </p:pic>
      <p:pic>
        <p:nvPicPr>
          <p:cNvPr id="14" name="Picture 13">
            <a:extLst>
              <a:ext uri="{FF2B5EF4-FFF2-40B4-BE49-F238E27FC236}">
                <a16:creationId xmlns:a16="http://schemas.microsoft.com/office/drawing/2014/main" id="{6F768C86-68A5-9740-05BD-BC6827ED6A48}"/>
              </a:ext>
            </a:extLst>
          </p:cNvPr>
          <p:cNvPicPr>
            <a:picLocks noChangeAspect="1"/>
          </p:cNvPicPr>
          <p:nvPr/>
        </p:nvPicPr>
        <p:blipFill>
          <a:blip r:embed="rId4"/>
          <a:stretch>
            <a:fillRect/>
          </a:stretch>
        </p:blipFill>
        <p:spPr>
          <a:xfrm>
            <a:off x="4158718" y="3021676"/>
            <a:ext cx="3505195" cy="2315095"/>
          </a:xfrm>
          <a:prstGeom prst="rect">
            <a:avLst/>
          </a:prstGeom>
        </p:spPr>
      </p:pic>
    </p:spTree>
    <p:extLst>
      <p:ext uri="{BB962C8B-B14F-4D97-AF65-F5344CB8AC3E}">
        <p14:creationId xmlns:p14="http://schemas.microsoft.com/office/powerpoint/2010/main" val="386623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F3F6D-CB6D-C104-6CA6-3BEC413E4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06CDF-0D4A-53FE-5729-80D2FB9042F7}"/>
              </a:ext>
            </a:extLst>
          </p:cNvPr>
          <p:cNvSpPr>
            <a:spLocks noGrp="1"/>
          </p:cNvSpPr>
          <p:nvPr>
            <p:ph type="title"/>
          </p:nvPr>
        </p:nvSpPr>
        <p:spPr>
          <a:xfrm>
            <a:off x="693867" y="2469777"/>
            <a:ext cx="6271709" cy="1097280"/>
          </a:xfrm>
        </p:spPr>
        <p:txBody>
          <a:bodyPr>
            <a:normAutofit fontScale="90000"/>
          </a:bodyPr>
          <a:lstStyle/>
          <a:p>
            <a:r>
              <a:rPr lang="en-US" dirty="0"/>
              <a:t>Twelve issues: Specific policies to make this case</a:t>
            </a:r>
            <a:endParaRPr lang="en-NZ" dirty="0"/>
          </a:p>
        </p:txBody>
      </p:sp>
      <p:pic>
        <p:nvPicPr>
          <p:cNvPr id="4" name="Picture 3" descr="A chart of text and words&#10;&#10;AI-generated content may be incorrect.">
            <a:extLst>
              <a:ext uri="{FF2B5EF4-FFF2-40B4-BE49-F238E27FC236}">
                <a16:creationId xmlns:a16="http://schemas.microsoft.com/office/drawing/2014/main" id="{89A81EFE-F000-86FF-A1B5-B87A2F343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422" y="35860"/>
            <a:ext cx="4723578" cy="6858000"/>
          </a:xfrm>
          <a:prstGeom prst="rect">
            <a:avLst/>
          </a:prstGeom>
        </p:spPr>
      </p:pic>
    </p:spTree>
    <p:extLst>
      <p:ext uri="{BB962C8B-B14F-4D97-AF65-F5344CB8AC3E}">
        <p14:creationId xmlns:p14="http://schemas.microsoft.com/office/powerpoint/2010/main" val="1885894854"/>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407</TotalTime>
  <Words>283</Words>
  <Application>Microsoft Office PowerPoint</Application>
  <PresentationFormat>Widescreen</PresentationFormat>
  <Paragraphs>30</Paragraphs>
  <Slides>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Grandview Display</vt:lpstr>
      <vt:lpstr>DashVTI</vt:lpstr>
      <vt:lpstr>What is fiscal sustainability</vt:lpstr>
      <vt:lpstr>Why are we doing this?</vt:lpstr>
      <vt:lpstr>Really bad scenarios</vt:lpstr>
      <vt:lpstr>Why make everything about tax?</vt:lpstr>
      <vt:lpstr>Some non-tax content was allowed</vt:lpstr>
      <vt:lpstr>Twelve issues: Specific policies to make this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dc:creator>
  <cp:lastModifiedBy>Matt</cp:lastModifiedBy>
  <cp:revision>5</cp:revision>
  <dcterms:created xsi:type="dcterms:W3CDTF">2025-06-12T12:31:16Z</dcterms:created>
  <dcterms:modified xsi:type="dcterms:W3CDTF">2025-06-12T19:19:55Z</dcterms:modified>
</cp:coreProperties>
</file>